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sldIdLst>
    <p:sldId id="256" r:id="rId4"/>
    <p:sldId id="269" r:id="rId5"/>
    <p:sldId id="257" r:id="rId6"/>
    <p:sldId id="258" r:id="rId7"/>
    <p:sldId id="270" r:id="rId8"/>
    <p:sldId id="259" r:id="rId9"/>
    <p:sldId id="271" r:id="rId10"/>
    <p:sldId id="274" r:id="rId11"/>
    <p:sldId id="279" r:id="rId12"/>
    <p:sldId id="281" r:id="rId13"/>
    <p:sldId id="276" r:id="rId14"/>
    <p:sldId id="273" r:id="rId15"/>
    <p:sldId id="277" r:id="rId16"/>
    <p:sldId id="278" r:id="rId17"/>
    <p:sldId id="272" r:id="rId18"/>
    <p:sldId id="260" r:id="rId19"/>
    <p:sldId id="261" r:id="rId20"/>
    <p:sldId id="262" r:id="rId21"/>
    <p:sldId id="263" r:id="rId22"/>
    <p:sldId id="275" r:id="rId23"/>
    <p:sldId id="265" r:id="rId24"/>
    <p:sldId id="266" r:id="rId25"/>
    <p:sldId id="267" r:id="rId26"/>
    <p:sldId id="268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61" autoAdjust="0"/>
    <p:restoredTop sz="95755"/>
  </p:normalViewPr>
  <p:slideViewPr>
    <p:cSldViewPr snapToGrid="0" snapToObjects="1">
      <p:cViewPr varScale="1">
        <p:scale>
          <a:sx n="94" d="100"/>
          <a:sy n="94" d="100"/>
        </p:scale>
        <p:origin x="90" y="12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03DB-C1B7-BB4E-AEF4-4AA0CB6F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1AE338-C1D4-F646-AB07-ED5E98C70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7DA06-D88C-DF4A-9674-2BA42B6A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8F74C3-20E3-FD42-96A4-D24F38D9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BD5FF-6E90-6C4A-98B7-20A1EF5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28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75A18-18FA-E645-9A11-AD122476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EEC29-4110-3142-873F-1D66A69D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4B426-980F-3142-BA52-03093B7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BED5E-1DFE-794E-9421-01BF5A50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54E4B-AAAF-CD45-BCA5-D633BCEC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7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1751-2ED3-6F41-B46E-B84537BB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A64069-68C4-F645-A25D-188D0ADB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5B797-55FF-254E-AF1F-97EA774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9DDEA-7F6A-7341-9D71-D139F498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4D32-0A70-D547-AAC0-2DB6D319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9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C4B84-6581-DD48-BF5B-E776B61C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BBFCB-15B7-F14C-BD09-618C127B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4FF57-37D4-2B40-8B85-91A6949D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0434B3-6FBB-764F-954D-C7AC2614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E0BD09-AEF9-8148-970C-32BE7D0C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5DB51-D32D-654C-9EF6-D325F49D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75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1DC8C-66CA-2F4A-9AC9-67F05D3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41506-3A5F-134A-8780-954F34CA2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41E26-0ACF-CF4F-A2A2-5652335B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DD34EC-514E-7F4B-80AC-07B50F611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213C39-A467-7B47-A11C-1EAC69CC2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3EED01-F5CB-6640-815A-3B611CF8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4BBF52-4393-C044-8379-22E6EE74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73BC74-C054-7A4A-A8BD-DD95DB4B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7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6D3F9-A2D0-F540-803F-5B3F1F7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F49B1F-F153-F746-AB1C-D22CC55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B3DCED-91F8-5645-8E36-EBD11DD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85CB7-6F0C-F34B-9E4A-CD109E2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9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B41091-1165-EF43-BF01-4060A870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94B58F-0300-4643-AB82-90CDB390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C43C4-1171-564F-8B70-B6D32F8A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326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E44E-20D3-E146-8AC7-B21D4773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CE9B28-107B-0541-89C0-403A2725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581B4C-7BD7-AB41-8083-C4B1D434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A4025-EEAB-A646-938B-2955B9F8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44D7A-9AC1-9344-99A9-F36A0CC3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18F00-0F2C-0741-AD96-384AE8A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4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4C532-48CF-D647-AFDA-C9B12CE2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59BEE7-C0B5-854E-9E1F-19F839C49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9E255-917E-6446-84C4-9CBF73DD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8C4B2E-076C-6847-950A-2C3A8D16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197FC-C53D-064E-B68C-87E141B9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9617FE-591B-CC4B-8AA8-F14D61D2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58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85ACE-BBC4-F24F-BCF3-719DC394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DD3761-C97C-AA40-846C-37896EC5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14F9B6-3B2C-7944-8CCF-831B1059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EB22A4-13C4-C84B-A988-E03ED9AD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92E62-EAF9-1641-8B6F-E2CEAA18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502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7C227E-1AAB-5245-9970-780EAD1B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329FFE-2952-B243-A729-ED3EC1490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9140E8-0AB8-5342-BFF4-64420DD7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D13E5-F0F6-C246-B93C-360FD555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C0566-7342-4E40-AB47-A0033C57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71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54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39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0920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229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793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49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180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6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23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55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B2E78-212E-7741-A306-D56CE918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D465D-1E55-A241-8B0C-5D73AD2E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D738E-AA72-1448-BFBE-63DA8B9E7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5EEA6-E6D8-3D4C-9003-704D71BB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8AC44-C4C6-354E-953C-E12F7046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7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31.10.2025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39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eepschool.ru/category/cv/" TargetMode="External"/><Relationship Id="rId13" Type="http://schemas.openxmlformats.org/officeDocument/2006/relationships/hyperlink" Target="https://t.me/c/2445031628/3/1623" TargetMode="External"/><Relationship Id="rId3" Type="http://schemas.openxmlformats.org/officeDocument/2006/relationships/hyperlink" Target="https://habr.com/ru/articles/896594/?ysclid=mhdor12eqh148088450" TargetMode="External"/><Relationship Id="rId7" Type="http://schemas.openxmlformats.org/officeDocument/2006/relationships/hyperlink" Target="https://pytorch.org/blog/a-primer-on-llm-post-training/" TargetMode="External"/><Relationship Id="rId12" Type="http://schemas.openxmlformats.org/officeDocument/2006/relationships/hyperlink" Target="https://huggingface.co/blog/lora-fast" TargetMode="External"/><Relationship Id="rId2" Type="http://schemas.openxmlformats.org/officeDocument/2006/relationships/hyperlink" Target="https://dzen.ru/a/Z9ma4LdbvhFdvdbs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eletype.in/@roma_cv/zagOtthBQSH" TargetMode="External"/><Relationship Id="rId11" Type="http://schemas.openxmlformats.org/officeDocument/2006/relationships/hyperlink" Target="https://github.com/GeeeekExplorer/nano-vllm" TargetMode="External"/><Relationship Id="rId5" Type="http://schemas.openxmlformats.org/officeDocument/2006/relationships/hyperlink" Target="https://github.com/EPC-MSU/EduNet-lectures/blob/dev-2.3/out/L10_Transformers.ipynb" TargetMode="External"/><Relationship Id="rId10" Type="http://schemas.openxmlformats.org/officeDocument/2006/relationships/hyperlink" Target="https://blog.deepschool.ru/category/dl/" TargetMode="External"/><Relationship Id="rId4" Type="http://schemas.openxmlformats.org/officeDocument/2006/relationships/hyperlink" Target="https://habr.com/ru/articles/935726/" TargetMode="External"/><Relationship Id="rId9" Type="http://schemas.openxmlformats.org/officeDocument/2006/relationships/hyperlink" Target="https://blog.deepschool.ru/category/architecture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eeeekExplorer/nano-vllm" TargetMode="External"/><Relationship Id="rId3" Type="http://schemas.openxmlformats.org/officeDocument/2006/relationships/hyperlink" Target="https://huggingface.co/papers/2506.17930" TargetMode="External"/><Relationship Id="rId7" Type="http://schemas.openxmlformats.org/officeDocument/2006/relationships/hyperlink" Target="https://visionbook.mit.edu/" TargetMode="External"/><Relationship Id="rId2" Type="http://schemas.openxmlformats.org/officeDocument/2006/relationships/hyperlink" Target="https://blog.deepschool.ru/cv/kto-za-rulyom-transformer/?utm_source=tg&amp;utm_medium=post&amp;utm_campaign=blog-article&amp;utm_content=deepschool&amp;utm_term=who%27s-driving-transformer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.me/c/2445031628/3/1344" TargetMode="External"/><Relationship Id="rId5" Type="http://schemas.openxmlformats.org/officeDocument/2006/relationships/hyperlink" Target="https://blog.deepschool.ru/llm/kak-yazykovye-modeli-nauchilis-videt/?utm_source=tg&amp;utm_medium=post&amp;utm_campaign=blog-article&amp;utm_content=deepschool&amp;utm_term=multimodal-llm-part-1" TargetMode="External"/><Relationship Id="rId4" Type="http://schemas.openxmlformats.org/officeDocument/2006/relationships/hyperlink" Target="https://github.com/unsplash/datasets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cikk-ds/cv-rocket" TargetMode="External"/><Relationship Id="rId13" Type="http://schemas.openxmlformats.org/officeDocument/2006/relationships/hyperlink" Target="https://github.com/sovit-123/fasterrcnn-pytorch-training-pipeline" TargetMode="External"/><Relationship Id="rId18" Type="http://schemas.openxmlformats.org/officeDocument/2006/relationships/hyperlink" Target="https://cs231n.stanford.edu/slides/2024/" TargetMode="External"/><Relationship Id="rId3" Type="http://schemas.openxmlformats.org/officeDocument/2006/relationships/hyperlink" Target="https://blog.deepschool.ru/cv/masked-image-modeling/?utm_source=tg&amp;utm_medium=post&amp;utm_campaign=blog-article&amp;utm_content=deepschool&amp;utm_term=digest-may2025" TargetMode="External"/><Relationship Id="rId7" Type="http://schemas.openxmlformats.org/officeDocument/2006/relationships/hyperlink" Target="https://github.com/gracikk-ds/cv-epam-course" TargetMode="External"/><Relationship Id="rId12" Type="http://schemas.openxmlformats.org/officeDocument/2006/relationships/hyperlink" Target="https://github.com/tintn/vision-transformer-from-scratch/blob/main/inspect.ipynb" TargetMode="External"/><Relationship Id="rId17" Type="http://schemas.openxmlformats.org/officeDocument/2006/relationships/hyperlink" Target="https://debuggercafe.com/rt-detr/" TargetMode="External"/><Relationship Id="rId2" Type="http://schemas.openxmlformats.org/officeDocument/2006/relationships/hyperlink" Target="https://huggingface.co/blog/vlms-2025" TargetMode="External"/><Relationship Id="rId16" Type="http://schemas.openxmlformats.org/officeDocument/2006/relationships/hyperlink" Target="https://debuggercafe.com/vision-transformer-from-scratch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gracikk-ds/hw-01-modeling/tree/fb2b1b3f5debff908522b89f014f8e0c8832b8f9" TargetMode="External"/><Relationship Id="rId11" Type="http://schemas.openxmlformats.org/officeDocument/2006/relationships/hyperlink" Target="https://debuggercafe.com/qwen2-vl/" TargetMode="External"/><Relationship Id="rId5" Type="http://schemas.openxmlformats.org/officeDocument/2006/relationships/hyperlink" Target="https://github.com/gracikk-ds/DeepLearningSchool" TargetMode="External"/><Relationship Id="rId15" Type="http://schemas.openxmlformats.org/officeDocument/2006/relationships/hyperlink" Target="https://github.com/sovit-123/vision_transformers" TargetMode="External"/><Relationship Id="rId10" Type="http://schemas.openxmlformats.org/officeDocument/2006/relationships/hyperlink" Target="https://debuggercafe.com/a-mixture-of-foundation-models-for-segmentation-and-detection-tasks/" TargetMode="External"/><Relationship Id="rId4" Type="http://schemas.openxmlformats.org/officeDocument/2006/relationships/hyperlink" Target="https://github.com/NielsRogge/Transformers-Tutorials?tab=readme-ov-file" TargetMode="External"/><Relationship Id="rId9" Type="http://schemas.openxmlformats.org/officeDocument/2006/relationships/hyperlink" Target="https://debuggercafe.com/exploring-fast-segment-anything/" TargetMode="External"/><Relationship Id="rId14" Type="http://schemas.openxmlformats.org/officeDocument/2006/relationships/hyperlink" Target="https://debuggercafe.com/fine-tuning-mask2former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data_light/articles/884726/" TargetMode="External"/><Relationship Id="rId2" Type="http://schemas.openxmlformats.org/officeDocument/2006/relationships/hyperlink" Target="https://habr.com/ru/companies/yandex/articles/886466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keylabs.ai/blog/maximizing-object-detection-yolov8-performance-tips/" TargetMode="External"/><Relationship Id="rId4" Type="http://schemas.openxmlformats.org/officeDocument/2006/relationships/hyperlink" Target="https://habr.com/ru/companies/data_light/articles/855336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1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422438"/>
            <a:ext cx="10313987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i="0" dirty="0" smtClean="0">
                <a:solidFill>
                  <a:schemeClr val="bg1"/>
                </a:solidFill>
                <a:latin typeface="+mj-lt"/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187779" y="1071255"/>
                <a:ext cx="7992835" cy="3473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 smtClean="0">
                    <a:solidFill>
                      <a:schemeClr val="bg1"/>
                    </a:solidFill>
                    <a:latin typeface="Inter"/>
                  </a:rPr>
                  <a:t>Гипотеза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 - локальные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отношения между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патчами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могут быть очень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полезными. НО в </a:t>
                </a:r>
                <a:r>
                  <a:rPr lang="en-US" altLang="ru-RU" sz="2200" dirty="0" smtClean="0">
                    <a:solidFill>
                      <a:schemeClr val="bg1"/>
                    </a:solidFill>
                    <a:latin typeface="Inter"/>
                  </a:rPr>
                  <a:t>VIT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е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не передается информация о 2D структуре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изображения</a:t>
                </a:r>
                <a:r>
                  <a:rPr lang="en-US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en-US" altLang="ru-RU" sz="2200" dirty="0" smtClean="0">
                    <a:solidFill>
                      <a:schemeClr val="bg1"/>
                    </a:solidFill>
                    <a:latin typeface="Inter"/>
                  </a:rPr>
                  <a:t>-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теряется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 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интуиция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 о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позиции </a:t>
                </a:r>
                <a:r>
                  <a:rPr lang="ru-RU" altLang="ru-RU" sz="2200" dirty="0" err="1" smtClean="0">
                    <a:solidFill>
                      <a:schemeClr val="bg1"/>
                    </a:solidFill>
                    <a:latin typeface="Inter"/>
                  </a:rPr>
                  <a:t>патчей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 smtClean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каждый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эмбеддинг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и [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cls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]-вектор будем складывать с определённым вектором из матрицы позиций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. </a:t>
                </a:r>
                <a:endParaRPr lang="ru-RU" altLang="ru-RU" sz="2200" dirty="0" smtClean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chemeClr val="bg1"/>
                    </a:solidFill>
                  </a:rPr>
                  <a:t>Positional Encoding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может быть </a:t>
                </a:r>
                <a:r>
                  <a:rPr lang="ru-RU" sz="2000" b="1" dirty="0" err="1" smtClean="0">
                    <a:solidFill>
                      <a:schemeClr val="bg1"/>
                    </a:solidFill>
                  </a:rPr>
                  <a:t>заданныи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или обученным.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9" y="1071255"/>
                <a:ext cx="7992835" cy="3473195"/>
              </a:xfrm>
              <a:prstGeom prst="rect">
                <a:avLst/>
              </a:prstGeom>
              <a:blipFill>
                <a:blip r:embed="rId2"/>
                <a:stretch>
                  <a:fillRect l="-992"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0896" y="5412656"/>
            <a:ext cx="8188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Transformer </a:t>
            </a:r>
            <a:r>
              <a:rPr lang="en-US" sz="4800" b="1" dirty="0">
                <a:solidFill>
                  <a:schemeClr val="bg1"/>
                </a:solidFill>
              </a:rPr>
              <a:t>blocks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5557" y="844144"/>
                <a:ext cx="7241722" cy="527716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err="1" smtClean="0">
                    <a:solidFill>
                      <a:schemeClr val="bg1"/>
                    </a:solidFill>
                  </a:rPr>
                  <a:t>ViT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—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трансформера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 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Каждый 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блоков получает на вход и возвращает на выход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размерности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+ 1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где блок задан: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𝑀𝐻𝑆𝐴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𝐿𝑛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b="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𝐿𝑛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классическом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трансформер</a:t>
                </a:r>
                <a:r>
                  <a:rPr lang="ru-RU" sz="2000" dirty="0">
                    <a:solidFill>
                      <a:schemeClr val="bg1"/>
                    </a:solidFill>
                  </a:rPr>
                  <a:t>-блоке используется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а не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BatchNorm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 </a:t>
                </a:r>
                <a:r>
                  <a:rPr lang="ru-RU" sz="2000" dirty="0">
                    <a:solidFill>
                      <a:schemeClr val="bg1"/>
                    </a:solidFill>
                  </a:rPr>
                  <a:t>В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тоже оставили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dirty="0">
                            <a:solidFill>
                              <a:schemeClr val="bg1"/>
                            </a:solidFill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chemeClr val="bg1"/>
                            </a:solidFill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</a:rPr>
                          <m:t>−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</a:rPr>
                          <m:t>𝐸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dirty="0">
                                <a:solidFill>
                                  <a:schemeClr val="bg1"/>
                                </a:solidFill>
                              </a:rPr>
                            </m:ctrlPr>
                          </m:radPr>
                          <m:deg/>
                          <m:e>
                            <m:r>
                              <a:rPr lang="en-US" sz="2000" dirty="0" err="1">
                                <a:solidFill>
                                  <a:schemeClr val="bg1"/>
                                </a:solidFill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sz="2000" dirty="0">
                                    <a:solidFill>
                                      <a:schemeClr val="bg1"/>
                                    </a:solidFill>
                                  </a:rPr>
                                </m:ctrlPr>
                              </m:dPr>
                              <m:e>
                                <m:r>
                                  <a:rPr lang="en-US" sz="2000" dirty="0">
                                    <a:solidFill>
                                      <a:schemeClr val="bg1"/>
                                    </a:solidFill>
                                  </a:rPr>
                                  <m:t>𝑥</m:t>
                                </m:r>
                                <m: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</a:rPr>
                              <m:t>+</m:t>
                            </m:r>
                            <m:r>
                              <a:rPr lang="el-GR" sz="2000" dirty="0">
                                <a:solidFill>
                                  <a:schemeClr val="bg1"/>
                                </a:solidFill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US" sz="2000" dirty="0">
                        <a:solidFill>
                          <a:schemeClr val="bg1"/>
                        </a:solidFill>
                      </a:rPr>
                      <m:t>⋅</m:t>
                    </m:r>
                    <m:r>
                      <a:rPr lang="el-GR" sz="2000" dirty="0">
                        <a:solidFill>
                          <a:schemeClr val="bg1"/>
                        </a:solidFill>
                      </a:rPr>
                      <m:t>𝛾</m:t>
                    </m:r>
                    <m:r>
                      <a:rPr lang="el-GR" sz="2000" dirty="0">
                        <a:solidFill>
                          <a:schemeClr val="bg1"/>
                        </a:solidFill>
                      </a:rPr>
                      <m:t>+</m:t>
                    </m:r>
                    <m:r>
                      <a:rPr lang="el-GR" sz="2000" dirty="0">
                        <a:solidFill>
                          <a:schemeClr val="bg1"/>
                        </a:solidFill>
                      </a:rPr>
                      <m:t>𝛽</m:t>
                    </m:r>
                  </m:oMath>
                </a14:m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𝐺𝑀𝐿𝑃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для каждого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path: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𝐷𝑟𝑜𝑝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𝑟𝑜𝑝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𝐺𝑒𝐿𝑈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d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u-RU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 smtClean="0">
                    <a:solidFill>
                      <a:schemeClr val="bg1"/>
                    </a:solidFill>
                  </a:rPr>
                  <a:t> –</a:t>
                </a:r>
                <a:r>
                  <a:rPr lang="ru-RU" sz="2000" i="1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i="1" dirty="0" err="1" smtClean="0">
                    <a:solidFill>
                      <a:schemeClr val="bg1"/>
                    </a:solidFill>
                  </a:rPr>
                  <a:t>патч</a:t>
                </a:r>
                <a:r>
                  <a:rPr lang="ru-RU" sz="2000" i="1" dirty="0" smtClean="0">
                    <a:solidFill>
                      <a:schemeClr val="bg1"/>
                    </a:solidFill>
                  </a:rPr>
                  <a:t> на выходе, промежуточное состояние и вход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smtClean="0">
                    <a:solidFill>
                      <a:schemeClr val="bg1"/>
                    </a:solidFill>
                  </a:rPr>
                  <a:t>Число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эмбеддингов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 их размерность не меняется при прохождении через все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-блоки сети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ru-RU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7" y="844144"/>
                <a:ext cx="7241722" cy="5277165"/>
              </a:xfrm>
              <a:blipFill>
                <a:blip r:embed="rId2"/>
                <a:stretch>
                  <a:fillRect l="-842" t="-346" r="-10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7522" y="6121309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pic>
        <p:nvPicPr>
          <p:cNvPr id="6146" name="Picture 2" descr="https://blog.deepschool.ru/wp-content/uploads/2024/08/vit_3-1024x50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r="31323"/>
          <a:stretch/>
        </p:blipFill>
        <p:spPr bwMode="auto">
          <a:xfrm>
            <a:off x="9156247" y="1164457"/>
            <a:ext cx="2049236" cy="252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018564" y="6303772"/>
            <a:ext cx="4811485" cy="461665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— подход (слева) работает лучше, </a:t>
            </a:r>
            <a: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/>
            </a:r>
            <a:b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чем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post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(справа). И фактически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стал стандартом.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149" name="Picture 5" descr="https://blog.deepschool.ru/wp-content/uploads/2024/08/vit_4-1024x6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45" y="3643218"/>
            <a:ext cx="4473575" cy="26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4453" y="6554400"/>
            <a:ext cx="7173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https://stackoverflow.com/questions/70065235/understanding-torch-nn-layernorm-in-nlp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7522" y="634295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https://d2l.ai/chapter_attention-mechanisms-and-transformers/vision-transformer.html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055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 smtClean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9039225" y="1381871"/>
            <a:ext cx="3152775" cy="220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 smtClean="0">
              <a:solidFill>
                <a:schemeClr val="bg1"/>
              </a:solidFill>
              <a:latin typeface="Menlo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 smtClean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613177" y="3447259"/>
            <a:ext cx="2233469" cy="2996670"/>
            <a:chOff x="7867436" y="3748534"/>
            <a:chExt cx="2233469" cy="2996670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5" name="TextBox 14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95275" y="886416"/>
                <a:ext cx="8780992" cy="5271486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altLang="ru-RU" sz="1800" dirty="0" smtClean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ru-RU" altLang="ru-RU" sz="1800" i="1" dirty="0" smtClean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𝑄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𝐾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𝑉</m:t>
                          </m:r>
                        </m:e>
                      </m:d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𝐶𝑜𝑛𝑐𝑎𝑡</m:t>
                      </m:r>
                      <m:d>
                        <m:d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, …, </m:t>
                          </m:r>
                          <m:r>
                            <a:rPr lang="ru-RU" altLang="ru-RU" sz="1800" i="1" dirty="0" err="1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𝑂</m:t>
                          </m:r>
                        </m:sup>
                      </m:sSup>
                      <m:r>
                        <a:rPr lang="ru-RU" altLang="ru-RU" sz="1800" b="0" i="1" dirty="0" smtClean="0">
                          <a:solidFill>
                            <a:schemeClr val="bg1"/>
                          </a:solidFill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altLang="ru-RU" sz="1800" dirty="0" smtClean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altLang="ru-RU" sz="1800" b="1" i="1" dirty="0" smtClean="0">
                          <a:solidFill>
                            <a:schemeClr val="bg1"/>
                          </a:solidFill>
                        </a:rPr>
                        <m:t>где:</m:t>
                      </m:r>
                    </m:oMath>
                  </m:oMathPara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cs typeface="Courier New" panose="02070309020205020404" pitchFamily="49" charset="0"/>
                      </a:rPr>
                      <m:t> = </m:t>
                    </m:r>
                    <m:r>
                      <a:rPr lang="ru-RU" altLang="ru-RU" sz="1800" i="1" dirty="0" err="1" smtClean="0">
                        <a:solidFill>
                          <a:schemeClr val="bg1"/>
                        </a:solidFill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altLang="ru-RU" sz="1800" b="1" dirty="0" smtClean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altLang="ru-RU" sz="1800" dirty="0" smtClean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 smtClean="0">
                    <a:solidFill>
                      <a:schemeClr val="bg1"/>
                    </a:solidFill>
                  </a:rPr>
                  <a:t>Queries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) — запросы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Keys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ключи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значения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00" b="1" i="1" dirty="0" smtClean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</a:rPr>
                          <m:t>𝒅</m:t>
                        </m:r>
                      </m:e>
                      <m:sub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— размерность 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ключей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  <m:t>𝑊</m:t>
                        </m:r>
                      </m:e>
                      <m:sup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altLang="ru-RU" sz="18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—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 матрица проекции голов внимания  (по сути перемешивание признаков)</a:t>
                </a: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Процесс вычисления 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внимания для каждой головы </a:t>
                </a:r>
                <a14:m>
                  <m:oMath xmlns:m="http://schemas.openxmlformats.org/officeDocument/2006/math">
                    <m:r>
                      <a:rPr lang="ru-RU" altLang="ru-RU" sz="1800" i="1" dirty="0">
                        <a:solidFill>
                          <a:schemeClr val="bg1"/>
                        </a:solidFill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altLang="ru-RU" sz="1800" dirty="0" smtClean="0">
                    <a:solidFill>
                      <a:schemeClr val="bg1"/>
                    </a:solidFill>
                  </a:rPr>
                  <a:t>:</a:t>
                </a: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Линейные проекции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𝑄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</a:rPr>
                          <m:t>𝑄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𝐾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</a:rPr>
                          <m:t>𝐾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𝑉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</a:rPr>
                          <m:t>𝑉</m:t>
                        </m:r>
                      </m:sub>
                    </m:sSub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smtClean="0">
                    <a:solidFill>
                      <a:schemeClr val="bg1"/>
                    </a:solidFill>
                  </a:rPr>
                  <a:t>Скалярное произведение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800" b="0" i="1" dirty="0">
                        <a:solidFill>
                          <a:schemeClr val="bg1"/>
                        </a:solidFill>
                        <a:cs typeface="Courier New" panose="02070309020205020404" pitchFamily="49" charset="0"/>
                      </a:rPr>
                      <m:t>𝑄</m:t>
                    </m:r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  <m:t>𝐾</m:t>
                        </m:r>
                      </m:e>
                      <m:sup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altLang="ru-RU" sz="1800" dirty="0" smtClean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Масштабирование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деление на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altLang="ru-RU" sz="1800" i="1" dirty="0" err="1">
                                <a:solidFill>
                                  <a:schemeClr val="bg1"/>
                                </a:solidFill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cs typeface="Courier New" panose="02070309020205020404" pitchFamily="49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cs typeface="Courier New" panose="02070309020205020404" pitchFamily="49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err="1">
                    <a:solidFill>
                      <a:schemeClr val="bg1"/>
                    </a:solidFill>
                  </a:rPr>
                  <a:t>Softmax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нормализация весов внимания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Взвешенная сумма: умножение на значения 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</a:rPr>
                      <m:t>𝑉</m:t>
                    </m:r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5275" y="886416"/>
                <a:ext cx="8780992" cy="5271486"/>
              </a:xfrm>
              <a:prstGeom prst="rect">
                <a:avLst/>
              </a:prstGeom>
              <a:blipFill>
                <a:blip r:embed="rId4"/>
                <a:stretch>
                  <a:fillRect l="-159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12570" y="6430713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5" y="6425503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00B050"/>
                </a:solidFill>
              </a:rPr>
              <a:t>размерность</a:t>
            </a:r>
            <a:endParaRPr lang="ru-RU" sz="1400" dirty="0">
              <a:solidFill>
                <a:srgbClr val="00B050"/>
              </a:solidFill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26416" y="612712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smtClean="0">
                <a:solidFill>
                  <a:schemeClr val="bg1"/>
                </a:solidFill>
              </a:rPr>
              <a:t>В оригинальной </a:t>
            </a:r>
            <a:r>
              <a:rPr lang="ru-RU" altLang="ru-RU" sz="1400" dirty="0">
                <a:solidFill>
                  <a:schemeClr val="bg1"/>
                </a:solidFill>
              </a:rPr>
              <a:t>статьи по </a:t>
            </a:r>
            <a:r>
              <a:rPr lang="ru-RU" altLang="ru-RU" sz="1400" dirty="0" err="1">
                <a:solidFill>
                  <a:schemeClr val="bg1"/>
                </a:solidFill>
              </a:rPr>
              <a:t>ViT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err="1" smtClean="0">
                <a:solidFill>
                  <a:schemeClr val="bg1"/>
                </a:solidFill>
              </a:rPr>
              <a:t>self-attention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smtClean="0">
                <a:solidFill>
                  <a:schemeClr val="bg1"/>
                </a:solidFill>
              </a:rPr>
              <a:t>имеет </a:t>
            </a:r>
            <a:r>
              <a:rPr lang="ru-RU" altLang="ru-RU" sz="1400" dirty="0" err="1" smtClean="0">
                <a:solidFill>
                  <a:schemeClr val="bg1"/>
                </a:solidFill>
              </a:rPr>
              <a:t>Dropout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smtClean="0">
                <a:solidFill>
                  <a:schemeClr val="bg1"/>
                </a:solidFill>
              </a:rPr>
              <a:t>слои</a:t>
            </a:r>
            <a:r>
              <a:rPr lang="ru-RU" altLang="ru-RU" sz="1400" dirty="0">
                <a:solidFill>
                  <a:schemeClr val="bg1"/>
                </a:solidFill>
              </a:rPr>
              <a:t>,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25513" y="6425503"/>
            <a:ext cx="352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1085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 smtClean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 smtClean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b="49740"/>
          <a:stretch/>
        </p:blipFill>
        <p:spPr bwMode="auto">
          <a:xfrm>
            <a:off x="344156" y="3934022"/>
            <a:ext cx="6392943" cy="2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3603" y="6550223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</a:rPr>
              <a:t>https://habr.com/ru/articles/925050/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формально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задаёт вопрос от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к другим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патчам</a:t>
                </a:r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𝐾𝑒𝑦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есть ли у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ответ на этот вопрос, а 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dirty="0">
                        <a:solidFill>
                          <a:schemeClr val="bg1"/>
                        </a:solidFill>
                      </a:rPr>
                      <m:t>𝑉</m:t>
                    </m:r>
                    <m:r>
                      <a:rPr lang="ru-RU" sz="2000" dirty="0">
                        <a:solidFill>
                          <a:schemeClr val="bg1"/>
                        </a:solidFill>
                      </a:rPr>
                      <m:t> (</m:t>
                    </m:r>
                    <m:r>
                      <a:rPr lang="ru-RU" sz="2000" dirty="0" err="1">
                        <a:solidFill>
                          <a:schemeClr val="bg1"/>
                        </a:solidFill>
                      </a:rPr>
                      <m:t>𝑉𝑎𝑙𝑢𝑒</m:t>
                    </m:r>
                    <m:r>
                      <a:rPr lang="ru-RU" sz="2000" dirty="0">
                        <a:solidFill>
                          <a:schemeClr val="bg1"/>
                        </a:solidFill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содержит «значения» — фактические данные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которые используются для формирования итогового представления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𝑠𝑜𝑓𝑡𝑚𝑎𝑥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f>
                      <m:f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𝑄</m:t>
                        </m:r>
                        <m:sSup>
                          <m:sSup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— это матрицы внимания, которые показывают, насколько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должен «обращать внимание»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 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сколько информации каждый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dirty="0">
                    <a:solidFill>
                      <a:schemeClr val="bg1"/>
                    </a:solidFill>
                  </a:rPr>
                  <a:t> должен получить от остальных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, -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изображения с учётом весов внимания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𝑎𝑡𝑡𝑛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𝑝𝑟𝑜𝑏𝑠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  <a:blipFill>
                <a:blip r:embed="rId5"/>
                <a:stretch>
                  <a:fillRect t="-570" r="-1351" b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t="55900" r="1296" b="2605"/>
          <a:stretch/>
        </p:blipFill>
        <p:spPr bwMode="auto">
          <a:xfrm>
            <a:off x="334306" y="1833453"/>
            <a:ext cx="6392943" cy="19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15136" y="5957989"/>
            <a:ext cx="511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На самом деле можно получить 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Q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W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K</a:t>
            </a:r>
            <a:r>
              <a:rPr lang="ru-RU" b="0" i="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/>
            </a:r>
            <a:br>
              <a:rPr lang="ru-RU" b="0" i="0" dirty="0" smtClean="0">
                <a:solidFill>
                  <a:schemeClr val="bg1"/>
                </a:solidFill>
                <a:latin typeface="Cambria Math" panose="02040503050406030204" pitchFamily="18" charset="0"/>
              </a:rPr>
            </a:b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одной проекцией+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split 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или 1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-d 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свертками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203081" y="6503060"/>
            <a:ext cx="32592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4189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 smtClean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681" b="2536"/>
          <a:stretch/>
        </p:blipFill>
        <p:spPr>
          <a:xfrm>
            <a:off x="6798592" y="952500"/>
            <a:ext cx="5255867" cy="52863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</a:t>
            </a:r>
            <a:r>
              <a:rPr lang="ru-RU" sz="1400" dirty="0" smtClean="0">
                <a:solidFill>
                  <a:schemeClr val="bg1"/>
                </a:solidFill>
              </a:rPr>
              <a:t>blog.deepschool.ru/cv/vit-vision-transformer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2000" b="1" dirty="0" smtClean="0">
                    <a:solidFill>
                      <a:schemeClr val="bg1"/>
                    </a:solidFill>
                  </a:rPr>
                  <a:t>Гипотеза</a:t>
                </a:r>
                <a:r>
                  <a:rPr lang="ru-RU" sz="2000" dirty="0">
                    <a:solidFill>
                      <a:schemeClr val="bg1"/>
                    </a:solidFill>
                  </a:rPr>
                  <a:t>: блок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внимания </a:t>
                </a:r>
                <a:r>
                  <a:rPr lang="ru-RU" sz="2000" dirty="0">
                    <a:solidFill>
                      <a:schemeClr val="bg1"/>
                    </a:solidFill>
                  </a:rPr>
                  <a:t>формирует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один признак.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 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По </a:t>
                </a:r>
                <a:r>
                  <a:rPr lang="ru-RU" sz="2000" dirty="0">
                    <a:solidFill>
                      <a:schemeClr val="bg1"/>
                    </a:solidFill>
                  </a:rPr>
                  <a:t>аналогии с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картами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признаков в сверточных </a:t>
                </a:r>
                <a:r>
                  <a:rPr lang="ru-RU" sz="2000" dirty="0">
                    <a:solidFill>
                      <a:schemeClr val="bg1"/>
                    </a:solidFill>
                  </a:rPr>
                  <a:t>сетях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- каждая </a:t>
                </a:r>
                <a:r>
                  <a:rPr lang="ru-RU" sz="2000" dirty="0">
                    <a:solidFill>
                      <a:schemeClr val="bg1"/>
                    </a:solidFill>
                  </a:rPr>
                  <a:t>"голова" </a:t>
                </a:r>
                <a:r>
                  <a:rPr lang="ru-RU" sz="2000" dirty="0">
                    <a:solidFill>
                      <a:schemeClr val="bg1"/>
                    </a:solidFill>
                  </a:rPr>
                  <a:t>учит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отдельное подпространство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признаков (учит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представления входных данных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).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Такая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гипотеза называется многоголовое-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само-внимание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(multi-head self attention)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:</a:t>
                </a:r>
                <a:endParaRPr lang="ru-RU" sz="2000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</a:rPr>
                        <m:t>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  <m:t>𝑄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  <m:t>𝐾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</a:rPr>
                        <m:t>= 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  <m:t>𝑊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  <m:t>𝑂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bg1"/>
                          </a:solidFill>
                        </a:rPr>
                        <m:t>⋅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</a:rPr>
                        <m:t>𝑐𝑜𝑛𝑐𝑎𝑡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</a:rPr>
                            <m:t>; …; </m:t>
                          </m:r>
                          <m:r>
                            <a:rPr lang="en-US" sz="2000" i="1" dirty="0" err="1">
                              <a:solidFill>
                                <a:schemeClr val="bg1"/>
                              </a:solidFill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</a:rPr>
                        <m:t>, 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где</a:t>
                </a:r>
                <a:r>
                  <a:rPr lang="en-US" dirty="0">
                    <a:solidFill>
                      <a:schemeClr val="bg1"/>
                    </a:solidFill>
                  </a:rPr>
                  <a:t>: 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</a:rPr>
                      <m:t>= </m:t>
                    </m:r>
                    <m:r>
                      <a:rPr lang="en-US" i="1" dirty="0" err="1">
                        <a:solidFill>
                          <a:schemeClr val="bg1"/>
                        </a:solidFill>
                      </a:rPr>
                      <m:t>𝑠𝑜𝑓𝑡𝑚𝑎𝑥</m:t>
                    </m:r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</a:rPr>
                          <m:t>𝑄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</a:rPr>
                              <m:t>𝐾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</a:rPr>
                              <m:t>⊤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</a:rPr>
                      <m:t>𝑉</m:t>
                    </m:r>
                    <m:r>
                      <a:rPr lang="en-US" i="1" dirty="0">
                        <a:solidFill>
                          <a:schemeClr val="bg1"/>
                        </a:solidFill>
                      </a:rPr>
                      <m:t> </m:t>
                    </m:r>
                  </m:oMath>
                </a14:m>
                <a:endParaRPr lang="ru-RU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матрица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 проекции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весов</a:t>
                </a:r>
                <a:r>
                  <a:rPr lang="ru-RU" dirty="0">
                    <a:solidFill>
                      <a:schemeClr val="bg1"/>
                    </a:solidFill>
                  </a:rPr>
                  <a:t> каждой головы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.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Благодаря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dirty="0" smtClean="0">
                    <a:solidFill>
                      <a:schemeClr val="bg1"/>
                    </a:solidFill>
                  </a:rPr>
                  <a:t> матрице разные представления комбинируются!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 smtClean="0">
                    <a:solidFill>
                      <a:schemeClr val="bg1"/>
                    </a:solidFill>
                  </a:rPr>
                  <a:t>Пусть: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– </m:t>
                    </m:r>
                  </m:oMath>
                </a14:m>
                <a:r>
                  <a:rPr lang="ru-RU" i="0" dirty="0" smtClean="0">
                    <a:solidFill>
                      <a:schemeClr val="bg1"/>
                    </a:solidFill>
                    <a:latin typeface="+mj-lt"/>
                  </a:rPr>
                  <a:t>число голов внимания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i="0" dirty="0" smtClean="0">
                    <a:solidFill>
                      <a:schemeClr val="bg1"/>
                    </a:solidFill>
                    <a:latin typeface="+mj-lt"/>
                  </a:rPr>
                  <a:t>, тогда</a:t>
                </a:r>
                <a:endParaRPr lang="ru-RU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  <a:blipFill>
                <a:blip r:embed="rId4"/>
                <a:stretch>
                  <a:fillRect l="-937" t="-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 smtClean="0">
                    <a:latin typeface="-apple-system"/>
                  </a:rPr>
                  <a:t>Входное </a:t>
                </a:r>
                <a:r>
                  <a:rPr lang="ru-RU" altLang="ru-RU" sz="2000" b="1" dirty="0">
                    <a:latin typeface="-apple-system"/>
                  </a:rPr>
                  <a:t>изображение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Размер </a:t>
                </a:r>
                <a:r>
                  <a:rPr lang="ru-RU" altLang="ru-RU" sz="2000" b="1" dirty="0" err="1">
                    <a:latin typeface="-apple-system"/>
                  </a:rPr>
                  <a:t>патча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Количество </a:t>
                </a:r>
                <a:r>
                  <a:rPr lang="ru-RU" altLang="ru-RU" sz="2000" b="1" dirty="0" err="1">
                    <a:latin typeface="-apple-system"/>
                  </a:rPr>
                  <a:t>патчей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Сплющенный </a:t>
                </a:r>
                <a:r>
                  <a:rPr lang="ru-RU" altLang="ru-RU" sz="2000" b="1" dirty="0" err="1">
                    <a:latin typeface="-apple-system"/>
                  </a:rPr>
                  <a:t>патч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Линейная проекция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где: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матрица встраивания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патчей</a:t>
                </a:r>
                <a:endParaRPr lang="ru-RU" altLang="ru-RU" sz="2000" dirty="0">
                  <a:solidFill>
                    <a:srgbClr val="333333"/>
                  </a:solidFill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позиционное встраивание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— обучаемый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токен</a:t>
                </a: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 класса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dirty="0"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5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739"/>
            <a:ext cx="65" cy="58467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273145" y="1428846"/>
            <a:ext cx="11588170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535" y="2855250"/>
            <a:ext cx="11588170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63814"/>
            <a:ext cx="11593698" cy="2796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407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069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60365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Diffusion Models? | Lil'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28" y="5830862"/>
            <a:ext cx="7530821" cy="33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</a:t>
            </a:r>
            <a:r>
              <a:rPr lang="ru-RU" sz="2400" dirty="0" smtClean="0">
                <a:solidFill>
                  <a:schemeClr val="bg1"/>
                </a:solidFill>
                <a:latin typeface="+mn-lt"/>
              </a:rPr>
              <a:t>модели/абстрактность задач и их широта и количество, </a:t>
            </a:r>
            <a:r>
              <a:rPr lang="ru-RU" sz="2400" dirty="0">
                <a:solidFill>
                  <a:schemeClr val="bg1"/>
                </a:solidFill>
                <a:latin typeface="+mn-lt"/>
              </a:rPr>
              <a:t>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 smtClean="0">
                <a:solidFill>
                  <a:schemeClr val="bg1"/>
                </a:solidFill>
              </a:rPr>
              <a:t>автомат.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принятие решений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 smtClean="0">
                <a:solidFill>
                  <a:schemeClr val="bg1"/>
                </a:solidFill>
              </a:rPr>
              <a:t>ое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 smtClean="0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Foundation model 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 smtClean="0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 smtClean="0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152775" cy="2203450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: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Multi-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/>
              <a:t> </a:t>
            </a:r>
            <a:endParaRPr lang="ru-RU" altLang="ru-RU" sz="17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6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hlinkClick r:id="rId2"/>
              </a:rPr>
              <a:t>https://dzen.ru/a/Z9ma4LdbvhFdvdbs</a:t>
            </a:r>
            <a:r>
              <a:rPr lang="en-US" dirty="0" smtClean="0"/>
              <a:t> </a:t>
            </a:r>
            <a:r>
              <a:rPr lang="ru-RU" b="1" dirty="0"/>
              <a:t>Как </a:t>
            </a:r>
            <a:r>
              <a:rPr lang="ru-RU" b="1" dirty="0" err="1"/>
              <a:t>Vision</a:t>
            </a:r>
            <a:r>
              <a:rPr lang="ru-RU" b="1" dirty="0"/>
              <a:t> </a:t>
            </a:r>
            <a:r>
              <a:rPr lang="ru-RU" b="1" dirty="0" err="1"/>
              <a:t>Transformer</a:t>
            </a:r>
            <a:r>
              <a:rPr lang="ru-RU" b="1" dirty="0"/>
              <a:t> революционизирует анализ изображений: от обучения на больших </a:t>
            </a:r>
            <a:r>
              <a:rPr lang="ru-RU" b="1" dirty="0" err="1"/>
              <a:t>датасетах</a:t>
            </a:r>
            <a:r>
              <a:rPr lang="ru-RU" b="1" dirty="0"/>
              <a:t> до прорывных возможностей ИИ</a:t>
            </a:r>
          </a:p>
          <a:p>
            <a:r>
              <a:rPr lang="en-US" dirty="0" smtClean="0">
                <a:hlinkClick r:id="rId3"/>
              </a:rPr>
              <a:t>https://habr.com/ru/articles/896594/?ysclid=mhdor12eqh148088450</a:t>
            </a:r>
            <a:r>
              <a:rPr lang="en-US" dirty="0" smtClean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</a:t>
            </a:r>
            <a:r>
              <a:rPr lang="ru-RU" dirty="0"/>
              <a:t>-применение трансформеров в задачах компьютерного зрения</a:t>
            </a:r>
          </a:p>
          <a:p>
            <a:r>
              <a:rPr lang="en-US" dirty="0" smtClean="0">
                <a:hlinkClick r:id="rId4"/>
              </a:rPr>
              <a:t>https://habr.com/ru/articles/935726/</a:t>
            </a:r>
            <a:r>
              <a:rPr lang="en-US" dirty="0" smtClean="0"/>
              <a:t> 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Transformers</a:t>
            </a:r>
            <a:r>
              <a:rPr lang="ru-RU" dirty="0"/>
              <a:t>: всё, что вам нужно — это внимание</a:t>
            </a:r>
          </a:p>
          <a:p>
            <a:r>
              <a:rPr lang="en-US" dirty="0" smtClean="0">
                <a:hlinkClick r:id="rId5"/>
              </a:rPr>
              <a:t>https://github.com/EPC-MSU/EduNet-lectures/blob/dev-2.3/out/L10_Transformers.ipynb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https://teletype.in/@roma_cv/zagOtthBQSH</a:t>
            </a:r>
            <a:r>
              <a:rPr lang="en-US" dirty="0" smtClean="0"/>
              <a:t> </a:t>
            </a:r>
            <a:r>
              <a:rPr lang="ru-RU" dirty="0" smtClean="0"/>
              <a:t>Методы дообучения. PEFT. База к собеседованиям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https://pytorch.org/blog/a-primer-on-llm-post-training/</a:t>
            </a:r>
            <a:r>
              <a:rPr lang="en-US" dirty="0" smtClean="0"/>
              <a:t>   </a:t>
            </a:r>
          </a:p>
          <a:p>
            <a:r>
              <a:rPr lang="en-US" dirty="0" smtClean="0">
                <a:hlinkClick r:id="rId8"/>
              </a:rPr>
              <a:t>https://blog.deepschool.ru/category/cv/</a:t>
            </a:r>
            <a:endParaRPr lang="en-US" dirty="0" smtClean="0"/>
          </a:p>
          <a:p>
            <a:r>
              <a:rPr lang="en-US" dirty="0" smtClean="0">
                <a:hlinkClick r:id="rId9"/>
              </a:rPr>
              <a:t>https://blog.deepschool.ru/category/architecture/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https://blog.deepschool.ru/category/dl/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1"/>
              </a:rPr>
              <a:t>https://github.com/GeeeekExplorer/nano-vllm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2"/>
              </a:rPr>
              <a:t>https://huggingface.co/blog/lora-fast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3"/>
              </a:rPr>
              <a:t>https://t.me/c/2445031628/3/1623</a:t>
            </a:r>
            <a:r>
              <a:rPr lang="en-US" dirty="0" smtClean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2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hlinkClick r:id="rId2"/>
              </a:rPr>
              <a:t>https://blog.deepschool.ru/cv/kto-za-rulyom-transformer/?utm_source=tg&amp;utm_medium=post&amp;utm_campaign=blog-article&amp;utm_content=deepschool&amp;utm_term=who%27s-driving-transformer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https://huggingface.co/papers/2506.17930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https://github.com/unsplash/datasets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ru-RU" dirty="0" err="1" smtClean="0"/>
              <a:t>Unsplash</a:t>
            </a:r>
            <a:r>
              <a:rPr lang="ru-RU" dirty="0" smtClean="0"/>
              <a:t> </a:t>
            </a:r>
            <a:r>
              <a:rPr lang="ru-RU" dirty="0" err="1" smtClean="0"/>
              <a:t>Dataset</a:t>
            </a:r>
            <a:r>
              <a:rPr lang="ru-RU" dirty="0" smtClean="0"/>
              <a:t> — уникальная коллекция данных для исследований в области компьютерного зрения и машинного обучения. Включает два варианта:  </a:t>
            </a:r>
          </a:p>
          <a:p>
            <a:r>
              <a:rPr lang="ru-RU" dirty="0" smtClean="0"/>
              <a:t>— </a:t>
            </a:r>
            <a:r>
              <a:rPr lang="ru-RU" dirty="0" err="1" smtClean="0"/>
              <a:t>Lite</a:t>
            </a:r>
            <a:r>
              <a:rPr lang="ru-RU" dirty="0" smtClean="0"/>
              <a:t> (25k фото + 1M поисковых запросов) доступен для коммерческого использования  </a:t>
            </a:r>
          </a:p>
          <a:p>
            <a:r>
              <a:rPr lang="ru-RU" dirty="0" smtClean="0"/>
              <a:t>— </a:t>
            </a:r>
            <a:r>
              <a:rPr lang="ru-RU" dirty="0" err="1" smtClean="0"/>
              <a:t>Full</a:t>
            </a:r>
            <a:r>
              <a:rPr lang="ru-RU" dirty="0" smtClean="0"/>
              <a:t> (6.5M+ фото + 160M запросов) доступен только для некоммерческих целей  </a:t>
            </a:r>
          </a:p>
          <a:p>
            <a:r>
              <a:rPr lang="ru-RU" dirty="0" smtClean="0"/>
              <a:t>Данные собирались с платформы </a:t>
            </a:r>
            <a:r>
              <a:rPr lang="ru-RU" dirty="0" err="1" smtClean="0"/>
              <a:t>Unsplash</a:t>
            </a:r>
            <a:r>
              <a:rPr lang="ru-RU" dirty="0" smtClean="0"/>
              <a:t>, где фотографы со всего мира загружают изображения по свободной лицензии. Набор особенно ценен разнообразием контекстов — от пейзажей до абстрактных композиций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https://blog.deepschool.ru/llm/kak-yazykovye-modeli-nauchilis-videt/?utm_source=tg&amp;utm_medium=post&amp;utm_campaign=blog-article&amp;utm_content=deepschool&amp;utm_term=multimodal-llm-part-1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https://t.me/c/2445031628/3/1344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7"/>
              </a:rPr>
              <a:t>https://visionbook.mit.edu/</a:t>
            </a:r>
            <a:r>
              <a:rPr lang="en-US" dirty="0" smtClean="0"/>
              <a:t> </a:t>
            </a:r>
            <a:r>
              <a:rPr lang="en-US" dirty="0" smtClean="0">
                <a:hlinkClick r:id="rId8"/>
              </a:rPr>
              <a:t>https://github.com/GeeeekExplorer/nano-vllm</a:t>
            </a:r>
            <a:r>
              <a:rPr lang="en-US" dirty="0" smtClean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734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 smtClean="0">
                <a:hlinkClick r:id="rId2"/>
              </a:rPr>
              <a:t>https://huggingface.co/blog/vlms-2025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https://blog.deepschool.ru/cv/masked-image-modeling/?utm_source=tg&amp;utm_medium=post&amp;utm_campaign=blog-article&amp;utm_content=deepschool&amp;utm_term=digest-may2025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https://github.com/NielsRogge/Transformers-Tutorials?tab=readme-ov-file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5"/>
              </a:rPr>
              <a:t>https://github.com/gracikk-ds/DeepLearningSchool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https://github.com/gracikk-ds/hw-01-modeling/tree/fb2b1b3f5debff908522b89f014f8e0c8832b8f9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7"/>
              </a:rPr>
              <a:t>https://github.com/gracikk-ds/cv-epam-course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8"/>
              </a:rPr>
              <a:t>https://github.com/gracikk-ds/cv-rocket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9"/>
              </a:rPr>
              <a:t>https://debuggercafe.com/exploring-fast-segment-anything/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0"/>
              </a:rPr>
              <a:t>https://debuggercafe.com/a-mixture-of-foundation-models-for-segmentation-and-detection-tasks/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1"/>
              </a:rPr>
              <a:t>https://debuggercafe.com/qwen2-vl/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2"/>
              </a:rPr>
              <a:t>https://github.com/tintn/vision-transformer-from-scratch/blob/main/inspect.ipynb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3"/>
              </a:rPr>
              <a:t>https://github.com/sovit-123/fasterrcnn-pytorch-training-pipeline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4"/>
              </a:rPr>
              <a:t>https://debuggercafe.com/fine-tuning-mask2former/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5"/>
              </a:rPr>
              <a:t>https://github.com/sovit-123/vision_transformers</a:t>
            </a:r>
            <a:r>
              <a:rPr lang="en-US" dirty="0" smtClean="0"/>
              <a:t>  </a:t>
            </a:r>
          </a:p>
          <a:p>
            <a:r>
              <a:rPr lang="en-US" dirty="0" smtClean="0">
                <a:hlinkClick r:id="rId16"/>
              </a:rPr>
              <a:t>https://debuggercafe.com/vision-transformer-from-scratch/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https://github.com/nerminnuraydogan/vision-transformer</a:t>
            </a:r>
          </a:p>
          <a:p>
            <a:r>
              <a:rPr lang="en-US" dirty="0" smtClean="0"/>
              <a:t> </a:t>
            </a:r>
            <a:r>
              <a:rPr lang="en-US" dirty="0" smtClean="0">
                <a:hlinkClick r:id="rId17"/>
              </a:rPr>
              <a:t>https://debuggercafe.com/rt-detr/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8"/>
              </a:rPr>
              <a:t>https://cs231n.stanford.edu/slides/2024/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5458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hlinkClick r:id="rId2"/>
              </a:rPr>
              <a:t>https://habr.com/ru/companies/yandex/articles/886466/</a:t>
            </a:r>
            <a:r>
              <a:rPr lang="en-US" dirty="0" smtClean="0"/>
              <a:t>  </a:t>
            </a:r>
            <a:r>
              <a:rPr lang="ru-RU" dirty="0"/>
              <a:t>От каскадных моделей до картинок в 4к: как эволюционировали </a:t>
            </a:r>
            <a:r>
              <a:rPr lang="ru-RU" dirty="0" err="1"/>
              <a:t>диффузионки</a:t>
            </a:r>
            <a:endParaRPr lang="ru-RU" dirty="0"/>
          </a:p>
          <a:p>
            <a:r>
              <a:rPr lang="en-US" dirty="0" smtClean="0">
                <a:hlinkClick r:id="rId3"/>
              </a:rPr>
              <a:t>https://habr.com/ru/companies/data_light/articles/884726/</a:t>
            </a:r>
            <a:r>
              <a:rPr lang="en-US" dirty="0" smtClean="0"/>
              <a:t> </a:t>
            </a:r>
            <a:r>
              <a:rPr lang="ru-RU" dirty="0"/>
              <a:t>Как выстроить разметку для </a:t>
            </a:r>
            <a:r>
              <a:rPr lang="ru-RU" dirty="0" err="1"/>
              <a:t>паноптической</a:t>
            </a:r>
            <a:r>
              <a:rPr lang="ru-RU" dirty="0"/>
              <a:t> сегментации правильно</a:t>
            </a:r>
            <a:r>
              <a:rPr lang="ru-RU" dirty="0" smtClean="0"/>
              <a:t>?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https://habr.com/ru/companies/data_light/articles/855336/</a:t>
            </a:r>
            <a:r>
              <a:rPr lang="en-US" dirty="0" smtClean="0"/>
              <a:t> </a:t>
            </a:r>
            <a:r>
              <a:rPr lang="ru-RU" dirty="0"/>
              <a:t>Семантическая сегментация: самый полный </a:t>
            </a:r>
            <a:r>
              <a:rPr lang="ru-RU" dirty="0" err="1"/>
              <a:t>гайд</a:t>
            </a:r>
            <a:r>
              <a:rPr lang="ru-RU" dirty="0"/>
              <a:t> 2024</a:t>
            </a:r>
          </a:p>
          <a:p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https://keylabs.ai/blog/maximizing-object-detection-yolov8-performance-tips/</a:t>
            </a:r>
            <a:r>
              <a:rPr lang="en-US" dirty="0" smtClean="0"/>
              <a:t> </a:t>
            </a:r>
            <a:r>
              <a:rPr lang="en-US" b="1" dirty="0"/>
              <a:t>Maximizing Object Detection: YOLOv8 Performance Tips</a:t>
            </a:r>
          </a:p>
          <a:p>
            <a:r>
              <a:rPr lang="en-US" dirty="0" smtClean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33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566166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Локальность </a:t>
            </a:r>
            <a:r>
              <a:rPr lang="ru-RU" b="1" dirty="0" smtClean="0">
                <a:solidFill>
                  <a:schemeClr val="bg1"/>
                </a:solidFill>
              </a:rPr>
              <a:t>обработки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позволяет </a:t>
            </a:r>
            <a:r>
              <a:rPr lang="ru-RU" dirty="0">
                <a:solidFill>
                  <a:schemeClr val="bg1"/>
                </a:solidFill>
              </a:rPr>
              <a:t>учитывать отношения близости между соседними пикселями</a:t>
            </a:r>
            <a:r>
              <a:rPr lang="ru-RU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может </a:t>
            </a:r>
            <a:r>
              <a:rPr lang="ru-RU" dirty="0">
                <a:solidFill>
                  <a:schemeClr val="bg1"/>
                </a:solidFill>
              </a:rPr>
              <a:t>затруднять понимание глобального контекста изображения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Фиксированный размер фильтра не всегда оптимален для захвата объекта.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Инвариантность обработки 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Фильтр одинаково действует независимо от масштаба, положения, поворота объекта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для задач </a:t>
            </a:r>
            <a:r>
              <a:rPr lang="ru-RU" dirty="0" smtClean="0">
                <a:solidFill>
                  <a:schemeClr val="bg1"/>
                </a:solidFill>
              </a:rPr>
              <a:t>ряда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</a:t>
            </a:r>
            <a:r>
              <a:rPr lang="ru-RU" dirty="0" smtClean="0">
                <a:solidFill>
                  <a:schemeClr val="bg1"/>
                </a:solidFill>
              </a:rPr>
              <a:t>минус, важно что улыбка –кончики рта вверх а не в низ (см. идею капсульных сетей).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Рецептивное поле за счет глубины</a:t>
            </a:r>
          </a:p>
          <a:p>
            <a:pPr marL="685800" lvl="2">
              <a:spcBef>
                <a:spcPts val="1000"/>
              </a:spcBef>
            </a:pPr>
            <a:r>
              <a:rPr lang="ru-RU" sz="2400" dirty="0">
                <a:solidFill>
                  <a:schemeClr val="bg1"/>
                </a:solidFill>
              </a:rPr>
              <a:t>Чтобы «увидеть» далёкие части изображения, 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должна накапливать </a:t>
            </a:r>
            <a:r>
              <a:rPr lang="ru-RU" sz="2400" dirty="0" err="1">
                <a:solidFill>
                  <a:schemeClr val="bg1"/>
                </a:solidFill>
              </a:rPr>
              <a:t>receptive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field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 съедает мелкие локальные детали – для задач </a:t>
            </a:r>
            <a:r>
              <a:rPr lang="en-US" dirty="0" err="1">
                <a:solidFill>
                  <a:schemeClr val="bg1"/>
                </a:solidFill>
              </a:rPr>
              <a:t>objdet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semseg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</a:t>
            </a:r>
            <a:r>
              <a:rPr lang="ru-RU" dirty="0" smtClean="0">
                <a:solidFill>
                  <a:schemeClr val="bg1"/>
                </a:solidFill>
              </a:rPr>
              <a:t>. Также глубина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оказывается ограниченной.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Небольшое число параметров в слое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Упрощение задачи обучения на небольших данных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Уменьшает емкость сети при </a:t>
            </a:r>
            <a:r>
              <a:rPr lang="ru-RU" dirty="0" err="1" smtClean="0">
                <a:solidFill>
                  <a:schemeClr val="bg1"/>
                </a:solidFill>
              </a:rPr>
              <a:t>предобучении</a:t>
            </a:r>
            <a:r>
              <a:rPr lang="ru-RU" dirty="0" smtClean="0">
                <a:solidFill>
                  <a:schemeClr val="bg1"/>
                </a:solidFill>
              </a:rPr>
              <a:t> на очень больших наборах данных (напр. </a:t>
            </a:r>
            <a:r>
              <a:rPr lang="en-US" dirty="0" smtClean="0">
                <a:solidFill>
                  <a:schemeClr val="bg1"/>
                </a:solidFill>
              </a:rPr>
              <a:t>JFT-300M/JFT-3B)</a:t>
            </a:r>
            <a:r>
              <a:rPr lang="ru-RU" dirty="0" smtClean="0">
                <a:solidFill>
                  <a:schemeClr val="bg1"/>
                </a:solidFill>
              </a:rPr>
              <a:t> – ограничивает качество при этом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Inductive bias </a:t>
            </a:r>
            <a:r>
              <a:rPr lang="ru-RU" b="1" dirty="0" smtClean="0">
                <a:solidFill>
                  <a:schemeClr val="bg1"/>
                </a:solidFill>
              </a:rPr>
              <a:t>изображений 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Интуитивно понятно почему свертка работает для узких задач обработки изображений.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Свертка – не универсальная архитектура, поэтому для широкого набора задач КЗ и </a:t>
            </a:r>
            <a:r>
              <a:rPr lang="ru-RU" dirty="0" err="1" smtClean="0">
                <a:solidFill>
                  <a:schemeClr val="bg1"/>
                </a:solidFill>
              </a:rPr>
              <a:t>мултимодальных</a:t>
            </a:r>
            <a:r>
              <a:rPr lang="ru-RU" dirty="0" smtClean="0">
                <a:solidFill>
                  <a:schemeClr val="bg1"/>
                </a:solidFill>
              </a:rPr>
              <a:t> задач </a:t>
            </a:r>
            <a:r>
              <a:rPr lang="en-US" dirty="0">
                <a:solidFill>
                  <a:schemeClr val="bg1"/>
                </a:solidFill>
              </a:rPr>
              <a:t>Inductive bias </a:t>
            </a:r>
            <a:r>
              <a:rPr lang="ru-RU" dirty="0" smtClean="0">
                <a:solidFill>
                  <a:schemeClr val="bg1"/>
                </a:solidFill>
              </a:rPr>
              <a:t>не работает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</p:spTree>
    <p:extLst>
      <p:ext uri="{BB962C8B-B14F-4D97-AF65-F5344CB8AC3E}">
        <p14:creationId xmlns:p14="http://schemas.microsoft.com/office/powerpoint/2010/main" val="172892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187065" y="4071252"/>
            <a:ext cx="8633460" cy="26616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37" y="29565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Visual Transformer (VIT)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t="29667"/>
          <a:stretch/>
        </p:blipFill>
        <p:spPr>
          <a:xfrm>
            <a:off x="3389471" y="4211333"/>
            <a:ext cx="8228648" cy="2646668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90500" y="742950"/>
            <a:ext cx="11859787" cy="33541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Разбиение изображения на </a:t>
            </a:r>
            <a:r>
              <a:rPr lang="ru-RU" sz="2900" b="1" dirty="0" err="1">
                <a:solidFill>
                  <a:schemeClr val="bg1"/>
                </a:solidFill>
              </a:rPr>
              <a:t>патчи</a:t>
            </a:r>
            <a:r>
              <a:rPr lang="ru-RU" sz="2900" b="1" dirty="0">
                <a:solidFill>
                  <a:schemeClr val="bg1"/>
                </a:solidFill>
              </a:rPr>
              <a:t>: </a:t>
            </a:r>
            <a:r>
              <a:rPr lang="ru-RU" sz="2900" dirty="0">
                <a:solidFill>
                  <a:schemeClr val="bg1"/>
                </a:solidFill>
              </a:rPr>
              <a:t>вместо обработки всего изображения целиком, </a:t>
            </a:r>
            <a:r>
              <a:rPr lang="ru-RU" sz="2900" dirty="0" err="1">
                <a:solidFill>
                  <a:schemeClr val="bg1"/>
                </a:solidFill>
              </a:rPr>
              <a:t>ViT</a:t>
            </a:r>
            <a:r>
              <a:rPr lang="ru-RU" sz="2900" dirty="0">
                <a:solidFill>
                  <a:schemeClr val="bg1"/>
                </a:solidFill>
              </a:rPr>
              <a:t> делит его на небольшие фрагменты (</a:t>
            </a:r>
            <a:r>
              <a:rPr lang="ru-RU" sz="2900" dirty="0" err="1">
                <a:solidFill>
                  <a:schemeClr val="bg1"/>
                </a:solidFill>
              </a:rPr>
              <a:t>патчи</a:t>
            </a:r>
            <a:r>
              <a:rPr lang="ru-RU" sz="2900" dirty="0">
                <a:solidFill>
                  <a:schemeClr val="bg1"/>
                </a:solidFill>
              </a:rPr>
              <a:t>), например, размером 16x16 пикселей.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Преобразование </a:t>
            </a:r>
            <a:r>
              <a:rPr lang="ru-RU" sz="2900" b="1" dirty="0" err="1">
                <a:solidFill>
                  <a:schemeClr val="bg1"/>
                </a:solidFill>
              </a:rPr>
              <a:t>патчей</a:t>
            </a:r>
            <a:r>
              <a:rPr lang="ru-RU" sz="2900" b="1" dirty="0">
                <a:solidFill>
                  <a:schemeClr val="bg1"/>
                </a:solidFill>
              </a:rPr>
              <a:t> в </a:t>
            </a:r>
            <a:r>
              <a:rPr lang="ru-RU" sz="2900" b="1" dirty="0" err="1">
                <a:solidFill>
                  <a:schemeClr val="bg1"/>
                </a:solidFill>
              </a:rPr>
              <a:t>эмбеддинги</a:t>
            </a:r>
            <a:r>
              <a:rPr lang="ru-RU" sz="2900" dirty="0">
                <a:solidFill>
                  <a:schemeClr val="bg1"/>
                </a:solidFill>
              </a:rPr>
              <a:t>: каждый </a:t>
            </a:r>
            <a:r>
              <a:rPr lang="ru-RU" sz="2900" dirty="0" err="1">
                <a:solidFill>
                  <a:schemeClr val="bg1"/>
                </a:solidFill>
              </a:rPr>
              <a:t>патч</a:t>
            </a:r>
            <a:r>
              <a:rPr lang="ru-RU" sz="2900" dirty="0">
                <a:solidFill>
                  <a:schemeClr val="bg1"/>
                </a:solidFill>
              </a:rPr>
              <a:t> преобразуется в вектор фиксированной длины.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Добавление позиционного кодирования</a:t>
            </a:r>
            <a:r>
              <a:rPr lang="ru-RU" sz="2900" dirty="0">
                <a:solidFill>
                  <a:schemeClr val="bg1"/>
                </a:solidFill>
              </a:rPr>
              <a:t>: поскольку </a:t>
            </a:r>
            <a:r>
              <a:rPr lang="ru-RU" sz="2900" dirty="0" err="1">
                <a:solidFill>
                  <a:schemeClr val="bg1"/>
                </a:solidFill>
              </a:rPr>
              <a:t>трансформеры</a:t>
            </a:r>
            <a:r>
              <a:rPr lang="ru-RU" sz="2900" dirty="0">
                <a:solidFill>
                  <a:schemeClr val="bg1"/>
                </a:solidFill>
              </a:rPr>
              <a:t> не учитывают порядок входных данных, добавляется информация о позиции каждого </a:t>
            </a:r>
            <a:r>
              <a:rPr lang="ru-RU" sz="2900" dirty="0" err="1">
                <a:solidFill>
                  <a:schemeClr val="bg1"/>
                </a:solidFill>
              </a:rPr>
              <a:t>патча</a:t>
            </a:r>
            <a:r>
              <a:rPr lang="ru-RU" sz="2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Полученная </a:t>
            </a:r>
            <a:r>
              <a:rPr lang="ru-RU" sz="2900" b="1" dirty="0">
                <a:solidFill>
                  <a:schemeClr val="bg1"/>
                </a:solidFill>
              </a:rPr>
              <a:t>последовательность обрабатывается стандартным </a:t>
            </a:r>
            <a:r>
              <a:rPr lang="ru-RU" sz="2900" b="1" dirty="0" err="1">
                <a:solidFill>
                  <a:schemeClr val="bg1"/>
                </a:solidFill>
              </a:rPr>
              <a:t>трансформером</a:t>
            </a:r>
            <a:r>
              <a:rPr lang="ru-RU" sz="2900" dirty="0">
                <a:solidFill>
                  <a:schemeClr val="bg1"/>
                </a:solidFill>
              </a:rPr>
              <a:t>: </a:t>
            </a:r>
            <a:r>
              <a:rPr lang="ru-RU" sz="2900" dirty="0">
                <a:solidFill>
                  <a:schemeClr val="bg1"/>
                </a:solidFill>
              </a:rPr>
              <a:t> модель обучается определять, какие части изображения наиболее важны для выполнения конкретной задачи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912" y="4804150"/>
            <a:ext cx="278195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"</a:t>
            </a:r>
            <a:r>
              <a:rPr lang="ru-RU" dirty="0" err="1">
                <a:solidFill>
                  <a:schemeClr val="bg1"/>
                </a:solidFill>
              </a:rPr>
              <a:t>An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Image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Worth</a:t>
            </a:r>
            <a:r>
              <a:rPr lang="ru-RU" dirty="0">
                <a:solidFill>
                  <a:schemeClr val="bg1"/>
                </a:solidFill>
              </a:rPr>
              <a:t> 16x16 </a:t>
            </a:r>
            <a:r>
              <a:rPr lang="ru-RU" dirty="0" err="1">
                <a:solidFill>
                  <a:schemeClr val="bg1"/>
                </a:solidFill>
              </a:rPr>
              <a:t>Words</a:t>
            </a:r>
            <a:r>
              <a:rPr lang="ru-RU" dirty="0">
                <a:solidFill>
                  <a:schemeClr val="bg1"/>
                </a:solidFill>
              </a:rPr>
              <a:t>" (</a:t>
            </a:r>
            <a:r>
              <a:rPr lang="ru-RU" dirty="0" err="1">
                <a:solidFill>
                  <a:schemeClr val="bg1"/>
                </a:solidFill>
              </a:rPr>
              <a:t>Dosovitskiy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al</a:t>
            </a:r>
            <a:r>
              <a:rPr lang="ru-RU" dirty="0">
                <a:solidFill>
                  <a:schemeClr val="bg1"/>
                </a:solidFill>
              </a:rPr>
              <a:t>., 2020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81075" y="666463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https://habr.com/ru/search/?target_type=posts&amp;order=relevance&amp;q=[vision+transformer]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187065" y="6411893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https://github.com/lucidrains/vit-pytorch</a:t>
            </a:r>
          </a:p>
        </p:txBody>
      </p:sp>
    </p:spTree>
    <p:extLst>
      <p:ext uri="{BB962C8B-B14F-4D97-AF65-F5344CB8AC3E}">
        <p14:creationId xmlns:p14="http://schemas.microsoft.com/office/powerpoint/2010/main" val="14426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82365" y="3836470"/>
            <a:ext cx="5600700" cy="27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200" dirty="0" err="1">
                <a:solidFill>
                  <a:schemeClr val="bg1"/>
                </a:solidFill>
              </a:rPr>
              <a:t>ImageNet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2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случае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sz="2200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sz="2200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sz="2200" dirty="0">
                <a:solidFill>
                  <a:schemeClr val="bg1"/>
                </a:solidFill>
              </a:rPr>
              <a:t> сети (~ 600 тыс. 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414923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29" y="3836470"/>
            <a:ext cx="5149216" cy="278594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05747" y="3931964"/>
            <a:ext cx="34106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VIT</a:t>
            </a:r>
            <a:r>
              <a:rPr lang="ru-RU" b="1" i="1" dirty="0">
                <a:solidFill>
                  <a:schemeClr val="bg1"/>
                </a:solidFill>
              </a:rPr>
              <a:t> отказывается от локальных свёрток</a:t>
            </a:r>
            <a:r>
              <a:rPr lang="ru-RU" i="1" dirty="0">
                <a:solidFill>
                  <a:schemeClr val="bg1"/>
                </a:solidFill>
              </a:rPr>
              <a:t> в пользу глобального </a:t>
            </a:r>
            <a:r>
              <a:rPr lang="ru-RU" i="1" dirty="0" err="1">
                <a:solidFill>
                  <a:schemeClr val="bg1"/>
                </a:solidFill>
              </a:rPr>
              <a:t>self-attention</a:t>
            </a:r>
            <a:r>
              <a:rPr lang="ru-RU" i="1" dirty="0">
                <a:solidFill>
                  <a:schemeClr val="bg1"/>
                </a:solidFill>
              </a:rPr>
              <a:t>, что позволяет модели напрямую моделировать зависимости между любыми частями изображения — и именно это стало ключом к новому скачку в производительности на крупных наборах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05774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Достоинства трансформеров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668125" cy="5695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dirty="0" smtClean="0">
                <a:solidFill>
                  <a:schemeClr val="bg1"/>
                </a:solidFill>
              </a:rPr>
              <a:t>Достоинства архитектур-трансформеров:</a:t>
            </a:r>
          </a:p>
          <a:p>
            <a:pPr marL="542925" lvl="2" indent="-285750">
              <a:lnSpc>
                <a:spcPct val="110000"/>
              </a:lnSpc>
              <a:spcBef>
                <a:spcPts val="300"/>
              </a:spcBef>
            </a:pPr>
            <a:r>
              <a:rPr lang="ru-RU" sz="2200" b="1" dirty="0" smtClean="0">
                <a:solidFill>
                  <a:schemeClr val="bg1"/>
                </a:solidFill>
              </a:rPr>
              <a:t>Глобальное внимание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- </a:t>
            </a:r>
            <a:r>
              <a:rPr lang="ru-RU" sz="2200" dirty="0" smtClean="0">
                <a:solidFill>
                  <a:schemeClr val="bg1"/>
                </a:solidFill>
              </a:rPr>
              <a:t>построение сложных зависимостей между признаками локальных участков изображения независимо от их взаимного расположения.    </a:t>
            </a:r>
          </a:p>
          <a:p>
            <a:pPr marL="542925" lvl="1" indent="-285750">
              <a:lnSpc>
                <a:spcPct val="110000"/>
              </a:lnSpc>
              <a:spcBef>
                <a:spcPts val="3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Преимущества при </a:t>
            </a:r>
            <a:r>
              <a:rPr lang="ru-RU" sz="2200" b="1" dirty="0" err="1" smtClean="0">
                <a:solidFill>
                  <a:schemeClr val="bg1"/>
                </a:solidFill>
              </a:rPr>
              <a:t>предобучении</a:t>
            </a:r>
            <a:r>
              <a:rPr lang="ru-RU" sz="2200" b="1" dirty="0" smtClean="0">
                <a:solidFill>
                  <a:schemeClr val="bg1"/>
                </a:solidFill>
              </a:rPr>
              <a:t>/масштабировании - </a:t>
            </a:r>
            <a:r>
              <a:rPr lang="ru-RU" sz="2200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2200" dirty="0" smtClean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Это дает возможность обучаться на больших наборах данных, таких как JFT-300M / </a:t>
            </a:r>
            <a:r>
              <a:rPr lang="en-US" sz="2200" dirty="0" smtClean="0">
                <a:solidFill>
                  <a:schemeClr val="bg1"/>
                </a:solidFill>
              </a:rPr>
              <a:t>JFT-3B</a:t>
            </a:r>
            <a:r>
              <a:rPr lang="ru-RU" sz="2200" dirty="0" smtClean="0">
                <a:solidFill>
                  <a:schemeClr val="bg1"/>
                </a:solidFill>
              </a:rPr>
              <a:t>. </a:t>
            </a:r>
          </a:p>
          <a:p>
            <a:pPr marL="1657350" lvl="3" indent="-285750">
              <a:lnSpc>
                <a:spcPct val="110000"/>
              </a:lnSpc>
              <a:spcBef>
                <a:spcPts val="300"/>
              </a:spcBef>
            </a:pPr>
            <a:r>
              <a:rPr lang="ru-RU" sz="2200" b="1" dirty="0" smtClean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b="1" dirty="0" err="1" smtClean="0">
                <a:solidFill>
                  <a:schemeClr val="bg1"/>
                </a:solidFill>
              </a:rPr>
              <a:t>предобучения</a:t>
            </a:r>
            <a:r>
              <a:rPr lang="ru-RU" sz="2200" dirty="0" smtClean="0">
                <a:solidFill>
                  <a:schemeClr val="bg1"/>
                </a:solidFill>
              </a:rPr>
              <a:t>.    </a:t>
            </a:r>
          </a:p>
          <a:p>
            <a:pPr marL="742950" lvl="1" indent="-285750">
              <a:lnSpc>
                <a:spcPct val="110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/>
                </a:solidFill>
              </a:rPr>
              <a:t>Self-supervised </a:t>
            </a:r>
            <a:r>
              <a:rPr lang="en-US" sz="2000" b="1" dirty="0" err="1">
                <a:solidFill>
                  <a:schemeClr val="bg1"/>
                </a:solidFill>
              </a:rPr>
              <a:t>pretraining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- </a:t>
            </a:r>
            <a:r>
              <a:rPr lang="ru-RU" sz="2000" dirty="0" smtClean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2000" dirty="0" err="1" smtClean="0">
                <a:solidFill>
                  <a:schemeClr val="bg1"/>
                </a:solidFill>
              </a:rPr>
              <a:t>предобучения</a:t>
            </a:r>
            <a:r>
              <a:rPr lang="ru-RU" sz="2000" dirty="0" smtClean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200150" lvl="2" indent="-285750">
              <a:lnSpc>
                <a:spcPct val="110000"/>
              </a:lnSpc>
              <a:spcBef>
                <a:spcPts val="300"/>
              </a:spcBef>
            </a:pPr>
            <a:r>
              <a:rPr lang="ru-RU" dirty="0" err="1" smtClean="0">
                <a:solidFill>
                  <a:schemeClr val="bg1"/>
                </a:solidFill>
              </a:rPr>
              <a:t>Предобучение</a:t>
            </a:r>
            <a:r>
              <a:rPr lang="ru-RU" dirty="0" smtClean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Мультимодальность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– </a:t>
            </a:r>
            <a:r>
              <a:rPr lang="ru-RU" sz="2200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2200" dirty="0" smtClean="0">
                <a:solidFill>
                  <a:schemeClr val="bg1"/>
                </a:solidFill>
              </a:rPr>
              <a:t> могут эффективно работать  с любыми модальностями вместе за счет своей универсальности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ru-RU" sz="2200" b="1" dirty="0" err="1" smtClean="0">
                <a:solidFill>
                  <a:schemeClr val="bg1"/>
                </a:solidFill>
              </a:rPr>
              <a:t>Параллелизация</a:t>
            </a:r>
            <a:r>
              <a:rPr lang="ru-RU" sz="2200" b="1" dirty="0" smtClean="0">
                <a:solidFill>
                  <a:schemeClr val="bg1"/>
                </a:solidFill>
              </a:rPr>
              <a:t> – 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ru-RU" sz="2200" dirty="0" err="1" smtClean="0">
                <a:solidFill>
                  <a:schemeClr val="bg1"/>
                </a:solidFill>
              </a:rPr>
              <a:t>трансформер</a:t>
            </a:r>
            <a:r>
              <a:rPr lang="ru-RU" sz="2200" dirty="0" smtClean="0">
                <a:solidFill>
                  <a:schemeClr val="bg1"/>
                </a:solidFill>
              </a:rPr>
              <a:t> еще лучше адаптирован к структуре </a:t>
            </a:r>
            <a:r>
              <a:rPr lang="en-US" sz="2200" dirty="0" smtClean="0">
                <a:solidFill>
                  <a:schemeClr val="bg1"/>
                </a:solidFill>
              </a:rPr>
              <a:t>GPU/TPU</a:t>
            </a:r>
            <a:endParaRPr lang="ru-RU" sz="22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dirty="0" smtClean="0">
                <a:solidFill>
                  <a:schemeClr val="bg1"/>
                </a:solidFill>
              </a:rPr>
              <a:t>Недостатки </a:t>
            </a:r>
            <a:r>
              <a:rPr lang="ru-RU" dirty="0">
                <a:solidFill>
                  <a:schemeClr val="bg1"/>
                </a:solidFill>
              </a:rPr>
              <a:t>архитектур-трансформеров</a:t>
            </a:r>
            <a:r>
              <a:rPr lang="ru-RU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bg1"/>
                </a:solidFill>
              </a:rPr>
              <a:t>для эффективного обучения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необходимы большие объемы данных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Иначе модель склонна к переобучению.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Вычислительные </a:t>
            </a:r>
            <a:r>
              <a:rPr lang="ru-RU" sz="2000" b="1" dirty="0" smtClean="0">
                <a:solidFill>
                  <a:schemeClr val="bg1"/>
                </a:solidFill>
              </a:rPr>
              <a:t>ресурсы</a:t>
            </a:r>
            <a:r>
              <a:rPr lang="ru-RU" sz="2000" dirty="0" smtClean="0">
                <a:solidFill>
                  <a:schemeClr val="bg1"/>
                </a:solidFill>
              </a:rPr>
              <a:t>: </a:t>
            </a:r>
            <a:r>
              <a:rPr lang="ru-RU" sz="2000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2000" dirty="0" smtClean="0">
                <a:solidFill>
                  <a:schemeClr val="bg1"/>
                </a:solidFill>
              </a:rPr>
              <a:t> имеют куда больше параметров чем </a:t>
            </a:r>
            <a:r>
              <a:rPr lang="en-US" sz="2000" dirty="0" smtClean="0">
                <a:solidFill>
                  <a:schemeClr val="bg1"/>
                </a:solidFill>
              </a:rPr>
              <a:t>CNN</a:t>
            </a:r>
            <a:r>
              <a:rPr lang="ru-RU" sz="20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2000" b="1" dirty="0" smtClean="0">
                <a:solidFill>
                  <a:schemeClr val="bg1"/>
                </a:solidFill>
              </a:rPr>
              <a:t>VIT </a:t>
            </a:r>
            <a:r>
              <a:rPr lang="ru-RU" sz="2000" b="1" dirty="0" smtClean="0">
                <a:solidFill>
                  <a:schemeClr val="bg1"/>
                </a:solidFill>
              </a:rPr>
              <a:t> не имеет интуиции для изображений</a:t>
            </a:r>
            <a:r>
              <a:rPr lang="ru-RU" sz="2000" dirty="0" smtClean="0">
                <a:solidFill>
                  <a:schemeClr val="bg1"/>
                </a:solidFill>
              </a:rPr>
              <a:t>. Используют гибриды.</a:t>
            </a:r>
            <a:endParaRPr lang="ru-RU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8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dirty="0" smtClean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5724" y="773000"/>
                <a:ext cx="12020551" cy="4673823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smtClean="0">
                    <a:solidFill>
                      <a:schemeClr val="bg1"/>
                    </a:solidFill>
                  </a:rPr>
                  <a:t>Входное </a:t>
                </a:r>
                <a:r>
                  <a:rPr lang="ru-RU" altLang="ru-RU" sz="1900" b="1" dirty="0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𝑥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ℝ</m:t>
                        </m:r>
                      </m:e>
                      <m:sup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𝐻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×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𝑊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×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900" b="1" dirty="0">
                    <a:solidFill>
                      <a:schemeClr val="bg1"/>
                    </a:solidFill>
                  </a:rPr>
                  <a:t>Разбиение на </a:t>
                </a:r>
                <a:r>
                  <a:rPr lang="ru-RU" sz="1900" b="1" dirty="0" err="1">
                    <a:solidFill>
                      <a:schemeClr val="bg1"/>
                    </a:solidFill>
                  </a:rPr>
                  <a:t>патчи</a:t>
                </a:r>
                <a:r>
                  <a:rPr lang="en-US" sz="19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ℝ</m:t>
                        </m:r>
                      </m:e>
                      <m:sup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𝑁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</a:rPr>
                                </m:ctrlPr>
                              </m:sSupPr>
                              <m:e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</a:rPr>
                              <m:t>·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en-US" sz="1900" b="1" dirty="0" smtClean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smtClean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𝑃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×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𝑃</m:t>
                    </m:r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Количество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𝑁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 = 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𝐻𝑊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/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𝑃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²</m:t>
                    </m:r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smtClean="0">
                    <a:solidFill>
                      <a:schemeClr val="bg1"/>
                    </a:solidFill>
                  </a:rPr>
                  <a:t>Векторизация </a:t>
                </a:r>
                <a:r>
                  <a:rPr lang="ru-RU" altLang="ru-RU" sz="1900" b="1" dirty="0" err="1" smtClean="0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: </a:t>
                </a:r>
                <a:r>
                  <a:rPr lang="ru-RU" sz="1900" dirty="0">
                    <a:solidFill>
                      <a:schemeClr val="bg1"/>
                    </a:solidFill>
                  </a:rPr>
                  <a:t> каждый </a:t>
                </a:r>
                <a:r>
                  <a:rPr lang="ru-RU" sz="19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1900" dirty="0">
                    <a:solidFill>
                      <a:schemeClr val="bg1"/>
                    </a:solidFill>
                  </a:rPr>
                  <a:t> преобразуется в вектор фиксированной размерности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Линейная проекция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Встраивание </a:t>
                </a:r>
                <a:r>
                  <a:rPr lang="ru-RU" altLang="ru-RU" sz="1900" dirty="0" err="1" smtClean="0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 в заданную размерность</a:t>
                </a:r>
                <a:r>
                  <a:rPr lang="en-US" altLang="ru-RU" sz="19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9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sz="19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altLang="ru-RU" sz="1900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1900" i="1" dirty="0" smtClean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b="1" dirty="0">
                    <a:solidFill>
                      <a:schemeClr val="bg1"/>
                    </a:solidFill>
                  </a:rPr>
                  <a:t> класса</a:t>
                </a:r>
                <a:r>
                  <a:rPr lang="ru-RU" altLang="ru-RU" sz="1900" i="1" dirty="0">
                    <a:solidFill>
                      <a:schemeClr val="bg1"/>
                    </a:solidFill>
                  </a:rPr>
                  <a:t>: 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добавляется специальный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для агрегации 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информации</a:t>
                </a:r>
                <a:r>
                  <a:rPr lang="ru-RU" altLang="ru-RU" sz="1900" i="1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[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𝑐𝑙𝑎𝑠𝑠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;</m:t>
                    </m:r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] </m:t>
                    </m:r>
                  </m:oMath>
                </a14:m>
                <a:endParaRPr lang="ru-RU" altLang="ru-RU" sz="1900" i="1" dirty="0" smtClean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900" b="1" i="0" dirty="0" smtClean="0">
                    <a:solidFill>
                      <a:schemeClr val="bg1"/>
                    </a:solidFill>
                    <a:latin typeface="+mj-lt"/>
                  </a:rPr>
                  <a:t>Позиционное кодирование</a:t>
                </a:r>
                <a:r>
                  <a:rPr lang="ru-RU" sz="1900" i="0" dirty="0" smtClean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sz="19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 err="1" smtClean="0">
                    <a:solidFill>
                      <a:schemeClr val="bg1"/>
                    </a:solidFill>
                  </a:rPr>
                  <a:t>патча</a:t>
                </a:r>
                <a:r>
                  <a:rPr lang="ru-RU" sz="1900" dirty="0" smtClean="0">
                    <a:solidFill>
                      <a:schemeClr val="bg1"/>
                    </a:solidFill>
                  </a:rPr>
                  <a:t> </a:t>
                </a:r>
                <a:br>
                  <a:rPr lang="ru-RU" sz="1900" dirty="0" smtClean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𝑧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0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 = [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𝑐𝑙𝑎𝑠𝑠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;</m:t>
                    </m:r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] + 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𝐸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9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900" b="0" i="1" dirty="0" smtClean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</a:rPr>
                          <m:t>𝑊</m:t>
                        </m:r>
                      </m:e>
                      <m:sub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</a:rPr>
                                </m:ctrlPr>
                              </m:sSupPr>
                              <m:e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</a:rPr>
                              <m:t>·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𝐸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𝑝𝑜𝑠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</a:rPr>
                            </m:ctrlPr>
                          </m:dPr>
                          <m:e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</a:rPr>
                              <m:t>𝑁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</a:rPr>
                      <m:t>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ℝ</m:t>
                        </m:r>
                      </m:e>
                      <m:sup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</a:rPr>
                          <m:t>1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класса</a:t>
                </a:r>
                <a:endParaRPr lang="en-US" altLang="ru-RU" sz="1900" dirty="0" smtClean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19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sz="1900" dirty="0" smtClean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заданная скрытая размерность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5724" y="773000"/>
                <a:ext cx="12020551" cy="4673823"/>
              </a:xfrm>
              <a:prstGeom prst="rect">
                <a:avLst/>
              </a:prstGeom>
              <a:blipFill>
                <a:blip r:embed="rId2"/>
                <a:stretch>
                  <a:fillRect l="-12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096273"/>
            <a:ext cx="6715125" cy="239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dirty="0" smtClean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71450" y="1022379"/>
                <a:ext cx="9934575" cy="216717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ru-RU" sz="2000" dirty="0" smtClean="0">
                    <a:solidFill>
                      <a:schemeClr val="bg1"/>
                    </a:solidFill>
                    <a:latin typeface="-apple-system"/>
                  </a:rPr>
                  <a:t>Входное 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изображение размером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224×224×3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: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Размер </a:t>
                </a:r>
                <a:r>
                  <a:rPr lang="ru-RU" sz="2000" dirty="0" err="1" smtClean="0">
                    <a:solidFill>
                      <a:schemeClr val="bg1"/>
                    </a:solidFill>
                    <a:latin typeface="-apple-system"/>
                  </a:rPr>
                  <a:t>патча</a:t>
                </a:r>
                <a:r>
                  <a:rPr lang="ru-RU" sz="2000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  <a:latin typeface="-apple-system"/>
                  </a:rPr>
                  <a:t>: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16×16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Количество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N </a:t>
                </a:r>
                <a:r>
                  <a:rPr lang="ru-RU" sz="2000" b="1" dirty="0" smtClean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en-US" sz="2000" b="1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b="1" dirty="0" smtClean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ru-RU" sz="2000" b="1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(224/16)² = 196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Размерность встраивания: </a:t>
                </a:r>
                <a:r>
                  <a:rPr lang="en-US" sz="2000" b="1" dirty="0" smtClean="0">
                    <a:solidFill>
                      <a:schemeClr val="bg1"/>
                    </a:solidFill>
                    <a:latin typeface="-apple-system"/>
                  </a:rPr>
                  <a:t>h</a:t>
                </a:r>
                <a:r>
                  <a:rPr lang="ru-RU" sz="2000" b="1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= 768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Итоговая размерность: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[197, 768]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(196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+ 1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класса)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71450" y="1022379"/>
                <a:ext cx="9934575" cy="2167175"/>
              </a:xfrm>
              <a:prstGeom prst="rect">
                <a:avLst/>
              </a:prstGeom>
              <a:blipFill>
                <a:blip r:embed="rId2"/>
                <a:stretch>
                  <a:fillRect l="-14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591" y="3848196"/>
            <a:ext cx="7512259" cy="26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171450" y="3116140"/>
            <a:ext cx="10401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7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i="0" dirty="0" smtClean="0">
                <a:solidFill>
                  <a:schemeClr val="bg1"/>
                </a:solidFill>
                <a:latin typeface="+mj-lt"/>
              </a:rPr>
              <a:t>CLS token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83518" y="1071256"/>
            <a:ext cx="820328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 В </a:t>
            </a:r>
            <a:r>
              <a:rPr lang="ru-RU" sz="2200" dirty="0" smtClean="0">
                <a:solidFill>
                  <a:schemeClr val="bg1"/>
                </a:solidFill>
              </a:rPr>
              <a:t>моделях BERT-</a:t>
            </a:r>
            <a:r>
              <a:rPr lang="en-US" sz="2200" dirty="0" smtClean="0">
                <a:solidFill>
                  <a:schemeClr val="bg1"/>
                </a:solidFill>
              </a:rPr>
              <a:t>like</a:t>
            </a:r>
            <a:r>
              <a:rPr lang="ru-RU" sz="2200" dirty="0" smtClean="0">
                <a:solidFill>
                  <a:schemeClr val="bg1"/>
                </a:solidFill>
              </a:rPr>
              <a:t> [</a:t>
            </a:r>
            <a:r>
              <a:rPr lang="ru-RU" sz="2200" dirty="0" err="1" smtClean="0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используется для </a:t>
            </a:r>
            <a:r>
              <a:rPr lang="ru-RU" sz="2200" dirty="0" smtClean="0">
                <a:solidFill>
                  <a:schemeClr val="bg1"/>
                </a:solidFill>
              </a:rPr>
              <a:t>классификации. 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 smtClean="0">
                <a:solidFill>
                  <a:schemeClr val="bg1"/>
                </a:solidFill>
              </a:rPr>
              <a:t>]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- Это </a:t>
            </a:r>
            <a:r>
              <a:rPr lang="ru-RU" sz="2200" dirty="0">
                <a:solidFill>
                  <a:schemeClr val="bg1"/>
                </a:solidFill>
              </a:rPr>
              <a:t>служебный дополнительный 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для классификатора, который вставляют в </a:t>
            </a:r>
            <a:r>
              <a:rPr lang="ru-RU" sz="2200" dirty="0" smtClean="0">
                <a:solidFill>
                  <a:schemeClr val="bg1"/>
                </a:solidFill>
              </a:rPr>
              <a:t>начало. 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Выходной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 smtClean="0">
                <a:solidFill>
                  <a:schemeClr val="bg1"/>
                </a:solidFill>
              </a:rPr>
              <a:t>]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подается в </a:t>
            </a:r>
            <a:r>
              <a:rPr lang="ru-RU" sz="2200" dirty="0" err="1">
                <a:solidFill>
                  <a:schemeClr val="bg1"/>
                </a:solidFill>
              </a:rPr>
              <a:t>Classification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Head</a:t>
            </a:r>
            <a:r>
              <a:rPr lang="ru-RU" sz="2200" dirty="0">
                <a:solidFill>
                  <a:schemeClr val="bg1"/>
                </a:solidFill>
              </a:rPr>
              <a:t> для </a:t>
            </a:r>
            <a:r>
              <a:rPr lang="ru-RU" sz="2200" dirty="0" smtClean="0">
                <a:solidFill>
                  <a:schemeClr val="bg1"/>
                </a:solidFill>
              </a:rPr>
              <a:t>принятия итогового решения. 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В </a:t>
            </a:r>
            <a:r>
              <a:rPr lang="ru-RU" sz="2200" dirty="0">
                <a:solidFill>
                  <a:schemeClr val="bg1"/>
                </a:solidFill>
              </a:rPr>
              <a:t>процессе обучения модель учится складывать в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этого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знания о </a:t>
            </a:r>
            <a:r>
              <a:rPr lang="ru-RU" sz="2200" dirty="0" smtClean="0">
                <a:solidFill>
                  <a:schemeClr val="bg1"/>
                </a:solidFill>
              </a:rPr>
              <a:t>всем изображении.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В </a:t>
            </a:r>
            <a:r>
              <a:rPr lang="ru-RU" sz="2200" dirty="0" err="1" smtClean="0">
                <a:solidFill>
                  <a:schemeClr val="bg1"/>
                </a:solidFill>
              </a:rPr>
              <a:t>ViT</a:t>
            </a:r>
            <a:r>
              <a:rPr lang="ru-RU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от авторов статьи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]-вектор изначально инициализируется нулями и имеет размер (1 x D) и учится также как и вся модель, т.е. это еще один обучаемый вектор-параметр нашей модели.</a:t>
            </a:r>
            <a:endParaRPr lang="ru-RU" sz="22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19872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</TotalTime>
  <Words>1608</Words>
  <Application>Microsoft Office PowerPoint</Application>
  <PresentationFormat>Широкоэкранный</PresentationFormat>
  <Paragraphs>256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24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Cambria Math</vt:lpstr>
      <vt:lpstr>Courier New</vt:lpstr>
      <vt:lpstr>Inter</vt:lpstr>
      <vt:lpstr>Menlo</vt:lpstr>
      <vt:lpstr>SFMono-Regular</vt:lpstr>
      <vt:lpstr>Тема Office</vt:lpstr>
      <vt:lpstr>1_Тема Office</vt:lpstr>
      <vt:lpstr>2_Тема Office</vt:lpstr>
      <vt:lpstr>Презентация PowerPoint</vt:lpstr>
      <vt:lpstr>Ограничения сверточных сетей</vt:lpstr>
      <vt:lpstr>Ограничения сверточных сетей</vt:lpstr>
      <vt:lpstr>Visual Transformer (VIT)</vt:lpstr>
      <vt:lpstr>Архитектуры трансформеры - VIT</vt:lpstr>
      <vt:lpstr>Достоинства трансформеров</vt:lpstr>
      <vt:lpstr>VIT. STEAM</vt:lpstr>
      <vt:lpstr>VIT. STEAM</vt:lpstr>
      <vt:lpstr>VIT. CLS token</vt:lpstr>
      <vt:lpstr>VIT. Positional Encoding</vt:lpstr>
      <vt:lpstr>VIT. Transformer blocks</vt:lpstr>
      <vt:lpstr>VIT. MultiHeadAttention</vt:lpstr>
      <vt:lpstr>VIT. Attention</vt:lpstr>
      <vt:lpstr>VIT. MultiHeadAttention</vt:lpstr>
      <vt:lpstr>Презентация PowerPoint</vt:lpstr>
      <vt:lpstr>Трансформеры, полно-связные или сверточные сети</vt:lpstr>
      <vt:lpstr>Трансформеры, полно-связные или сверточные сети</vt:lpstr>
      <vt:lpstr>Трансформеры, полно-связные или сверточные сети</vt:lpstr>
      <vt:lpstr>Трансформеры, полно-связные или сверточные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141</cp:revision>
  <dcterms:created xsi:type="dcterms:W3CDTF">2021-12-17T14:01:26Z</dcterms:created>
  <dcterms:modified xsi:type="dcterms:W3CDTF">2025-10-31T12:46:35Z</dcterms:modified>
</cp:coreProperties>
</file>